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3"/>
  </p:notesMasterIdLst>
  <p:sldIdLst>
    <p:sldId id="256" r:id="rId2"/>
    <p:sldId id="264" r:id="rId3"/>
    <p:sldId id="259" r:id="rId4"/>
    <p:sldId id="265" r:id="rId5"/>
    <p:sldId id="260" r:id="rId6"/>
    <p:sldId id="266" r:id="rId7"/>
    <p:sldId id="282" r:id="rId8"/>
    <p:sldId id="267" r:id="rId9"/>
    <p:sldId id="262" r:id="rId10"/>
    <p:sldId id="268" r:id="rId11"/>
    <p:sldId id="271" r:id="rId12"/>
    <p:sldId id="272" r:id="rId13"/>
    <p:sldId id="273" r:id="rId14"/>
    <p:sldId id="274" r:id="rId15"/>
    <p:sldId id="280" r:id="rId16"/>
    <p:sldId id="276" r:id="rId17"/>
    <p:sldId id="277" r:id="rId18"/>
    <p:sldId id="275" r:id="rId19"/>
    <p:sldId id="278" r:id="rId20"/>
    <p:sldId id="281" r:id="rId21"/>
    <p:sldId id="279" r:id="rId2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olo" id="{450F68C2-F135-0041-A4FA-1D4580A98CB6}">
          <p14:sldIdLst>
            <p14:sldId id="256"/>
            <p14:sldId id="264"/>
          </p14:sldIdLst>
        </p14:section>
        <p14:section name="Diagramma di Radiazione" id="{C8A52EA7-4FA8-9044-97EE-BA3F1281FAAC}">
          <p14:sldIdLst>
            <p14:sldId id="259"/>
            <p14:sldId id="265"/>
          </p14:sldIdLst>
        </p14:section>
        <p14:section name="SImulazione Sistemi Ottici" id="{0F25DF03-B4BF-5346-95FB-398CB8019673}">
          <p14:sldIdLst>
            <p14:sldId id="260"/>
            <p14:sldId id="266"/>
            <p14:sldId id="282"/>
            <p14:sldId id="267"/>
          </p14:sldIdLst>
        </p14:section>
        <p14:section name="Interpolazione" id="{E7B1F094-0DDF-474B-8B23-EE320B3E13A2}">
          <p14:sldIdLst>
            <p14:sldId id="262"/>
            <p14:sldId id="268"/>
            <p14:sldId id="271"/>
          </p14:sldIdLst>
        </p14:section>
        <p14:section name="Reti neurali" id="{8FD0D048-77D0-A44F-AEC2-E5EB64CBF61F}">
          <p14:sldIdLst>
            <p14:sldId id="272"/>
            <p14:sldId id="273"/>
            <p14:sldId id="274"/>
            <p14:sldId id="280"/>
          </p14:sldIdLst>
        </p14:section>
        <p14:section name="Risultati" id="{58E1DA06-DA61-6C47-A103-14EB699C8952}">
          <p14:sldIdLst>
            <p14:sldId id="276"/>
            <p14:sldId id="277"/>
            <p14:sldId id="275"/>
          </p14:sldIdLst>
        </p14:section>
        <p14:section name="Conclusione e Sviluppi" id="{B6373D37-699B-CA45-9C7E-974699A61342}">
          <p14:sldIdLst>
            <p14:sldId id="278"/>
            <p14:sldId id="281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4"/>
    <p:restoredTop sz="94671"/>
  </p:normalViewPr>
  <p:slideViewPr>
    <p:cSldViewPr snapToGrid="0" snapToObjects="1">
      <p:cViewPr>
        <p:scale>
          <a:sx n="103" d="100"/>
          <a:sy n="103" d="100"/>
        </p:scale>
        <p:origin x="25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ill Sans Leggero" charset="0"/>
              </a:defRPr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ill Sans Leggero" charset="0"/>
              </a:defRPr>
            </a:lvl1pPr>
          </a:lstStyle>
          <a:p>
            <a:fld id="{B8B0B8D7-9783-364E-9AA1-914F54EB815F}" type="datetimeFigureOut">
              <a:rPr lang="it-IT" smtClean="0"/>
              <a:pPr/>
              <a:t>11/07/20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ill Sans Leggero" charset="0"/>
              </a:defRPr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ill Sans Leggero" charset="0"/>
              </a:defRPr>
            </a:lvl1pPr>
          </a:lstStyle>
          <a:p>
            <a:fld id="{35482074-42F0-DA4E-AE27-1D934B34AF8F}" type="slidenum">
              <a:rPr lang="it-IT" smtClean="0"/>
              <a:pPr/>
              <a:t>‹n.›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2335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Gill Sans Leggero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Gill Sans Leggero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Gill Sans Leggero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Gill Sans Leggero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Gill Sans Leggero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82074-42F0-DA4E-AE27-1D934B34A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3727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82074-42F0-DA4E-AE27-1D934B34AF8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0460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82074-42F0-DA4E-AE27-1D934B34AF8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601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Non ho considerato</a:t>
            </a:r>
            <a:r>
              <a:rPr lang="it-IT" baseline="0" dirty="0" smtClean="0"/>
              <a:t> </a:t>
            </a:r>
            <a:r>
              <a:rPr lang="it-IT" baseline="0" dirty="0" err="1" smtClean="0"/>
              <a:t>z</a:t>
            </a:r>
            <a:endParaRPr lang="it-IT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82074-42F0-DA4E-AE27-1D934B34AF8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876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Non ho considerato</a:t>
            </a:r>
            <a:r>
              <a:rPr lang="it-IT" baseline="0" dirty="0" smtClean="0"/>
              <a:t> </a:t>
            </a:r>
            <a:r>
              <a:rPr lang="it-IT" baseline="0" dirty="0" err="1" smtClean="0"/>
              <a:t>z</a:t>
            </a:r>
            <a:endParaRPr lang="it-IT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82074-42F0-DA4E-AE27-1D934B34AF8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994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6766-9917-694D-BD87-19D2CE31B59B}" type="datetime1">
              <a:rPr lang="it-IT" smtClean="0"/>
              <a:t>12/07/20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7C9EC-8E8F-3640-99C3-7E2EF837510B}" type="datetime1">
              <a:rPr lang="it-IT" smtClean="0"/>
              <a:t>12/07/20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6E8C7-011C-5446-97A1-DDABA550EF28}" type="datetime1">
              <a:rPr lang="it-IT" smtClean="0"/>
              <a:t>12/07/20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78E25-5691-684C-810A-C39AE2D55B75}" type="datetime1">
              <a:rPr lang="it-IT" smtClean="0"/>
              <a:t>12/07/20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382DD-C266-734D-97D5-3B0624BBE177}" type="datetime1">
              <a:rPr lang="it-IT" smtClean="0"/>
              <a:t>12/07/20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6EA8-C4DA-3242-9713-AA64E2E0003A}" type="datetime1">
              <a:rPr lang="it-IT" smtClean="0"/>
              <a:t>12/07/20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584FE-236F-9E4E-B062-5CC97871A6D3}" type="datetime1">
              <a:rPr lang="it-IT" smtClean="0"/>
              <a:t>12/07/20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78215-5E47-1644-BCBC-18271FDA2271}" type="datetime1">
              <a:rPr lang="it-IT" smtClean="0"/>
              <a:t>12/07/20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6419E-C5E3-7140-90F9-81E5DCE24859}" type="datetime1">
              <a:rPr lang="it-IT" smtClean="0"/>
              <a:t>12/07/20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2176-982A-AE4E-92B1-5623F0CDA564}" type="datetime1">
              <a:rPr lang="it-IT" smtClean="0"/>
              <a:t>12/07/20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92B4-5B7A-D147-9860-9492E977371D}" type="datetime1">
              <a:rPr lang="it-IT" smtClean="0"/>
              <a:t>12/07/20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‹n.›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ill Sans Leggero" charset="0"/>
              </a:defRPr>
            </a:lvl1pPr>
          </a:lstStyle>
          <a:p>
            <a:fld id="{4D204998-9A31-C647-980C-23CEA6ADBE8B}" type="datetime1">
              <a:rPr lang="it-IT" smtClean="0"/>
              <a:pPr/>
              <a:t>12/07/20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Gill Sans Leggero" charset="0"/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5350" y="136430"/>
            <a:ext cx="458743" cy="378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ill Sans Leggero" charset="0"/>
              </a:defRPr>
            </a:lvl1pPr>
          </a:lstStyle>
          <a:p>
            <a:fld id="{725B7461-C5D3-E648-BE10-13EEAA8A965B}" type="slidenum">
              <a:rPr lang="it-IT" smtClean="0"/>
              <a:pPr/>
              <a:t>‹n.›</a:t>
            </a:fld>
            <a:endParaRPr lang="it-IT" dirty="0"/>
          </a:p>
        </p:txBody>
      </p:sp>
      <p:sp>
        <p:nvSpPr>
          <p:cNvPr id="7" name="Parallelogramma 6"/>
          <p:cNvSpPr/>
          <p:nvPr userDrawn="1"/>
        </p:nvSpPr>
        <p:spPr>
          <a:xfrm>
            <a:off x="0" y="6468675"/>
            <a:ext cx="9144000" cy="389325"/>
          </a:xfrm>
          <a:prstGeom prst="parallelogram">
            <a:avLst>
              <a:gd name="adj" fmla="val 0"/>
            </a:avLst>
          </a:prstGeom>
          <a:solidFill>
            <a:srgbClr val="0F40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b="0" i="0" dirty="0">
              <a:solidFill>
                <a:srgbClr val="0F406B"/>
              </a:solidFill>
              <a:latin typeface="Gill Sans Leggero" charset="0"/>
            </a:endParaRPr>
          </a:p>
        </p:txBody>
      </p:sp>
      <p:sp>
        <p:nvSpPr>
          <p:cNvPr id="8" name="CasellaDiTesto 7"/>
          <p:cNvSpPr txBox="1"/>
          <p:nvPr userDrawn="1"/>
        </p:nvSpPr>
        <p:spPr>
          <a:xfrm>
            <a:off x="3444446" y="6524837"/>
            <a:ext cx="22551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3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Università degli studi di Milano</a:t>
            </a:r>
            <a:endParaRPr lang="it-IT" sz="13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CasellaDiTesto 8"/>
          <p:cNvSpPr txBox="1"/>
          <p:nvPr userDrawn="1"/>
        </p:nvSpPr>
        <p:spPr>
          <a:xfrm>
            <a:off x="7760042" y="6525957"/>
            <a:ext cx="13839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3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22 luglio 2020</a:t>
            </a:r>
            <a:endParaRPr lang="it-IT" sz="13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CasellaDiTesto 9"/>
          <p:cNvSpPr txBox="1"/>
          <p:nvPr userDrawn="1"/>
        </p:nvSpPr>
        <p:spPr>
          <a:xfrm>
            <a:off x="0" y="6525306"/>
            <a:ext cx="12773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3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Eleonora Gatti</a:t>
            </a:r>
            <a:endParaRPr lang="it-IT" sz="13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64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Gill Sans Legge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ill Sans Legge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ill Sans Legge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ill Sans Leggero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ill Sans Leggero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685799" y="2450514"/>
            <a:ext cx="77724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sz="400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Stima </a:t>
            </a:r>
            <a:r>
              <a:rPr lang="it-IT" sz="4000" dirty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delle proprietà di sistemi ottici nelle microonde tramite l'utilizzo di reti </a:t>
            </a:r>
            <a:r>
              <a:rPr lang="it-IT" sz="400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neurali</a:t>
            </a:r>
            <a:endParaRPr lang="it-IT" sz="4000" dirty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554" y="323099"/>
            <a:ext cx="4940352" cy="1579842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685798" y="4692992"/>
            <a:ext cx="4318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Relatore:	      Prof. Maurizio </a:t>
            </a:r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TOMASI</a:t>
            </a:r>
          </a:p>
          <a:p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Correlatore:   Dott. Cristian </a:t>
            </a:r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FRANCESCHET</a:t>
            </a:r>
          </a:p>
          <a:p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Correlatrice: </a:t>
            </a:r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  Dott.ssa Sabrina REALINI</a:t>
            </a:r>
            <a:endParaRPr lang="it-IT" dirty="0" smtClean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5652945" y="4692992"/>
            <a:ext cx="2795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Candidata:   Eleonora GATTI</a:t>
            </a:r>
          </a:p>
          <a:p>
            <a:pPr algn="r"/>
            <a:endParaRPr lang="it-IT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algn="r"/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A.A</a:t>
            </a:r>
            <a:r>
              <a:rPr lang="it-IT" dirty="0">
                <a:latin typeface="Gill Sans Light" charset="0"/>
                <a:ea typeface="Gill Sans Light" charset="0"/>
                <a:cs typeface="Gill Sans Light" charset="0"/>
              </a:rPr>
              <a:t>. </a:t>
            </a:r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2019/2020</a:t>
            </a:r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41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>
            <a:spLocks noChangeArrowheads="1"/>
          </p:cNvSpPr>
          <p:nvPr/>
        </p:nvSpPr>
        <p:spPr bwMode="auto">
          <a:xfrm>
            <a:off x="1113116" y="148283"/>
            <a:ext cx="69177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sz="4400" dirty="0" smtClean="0">
                <a:solidFill>
                  <a:schemeClr val="tx1"/>
                </a:solidFill>
              </a:rPr>
              <a:t>Interpolazione</a:t>
            </a:r>
            <a:endParaRPr lang="it-IT" sz="4400" dirty="0" smtClean="0">
              <a:solidFill>
                <a:schemeClr val="tx1"/>
              </a:solidFill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834983"/>
            <a:ext cx="5486400" cy="36576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3" y="1834983"/>
            <a:ext cx="8327572" cy="3657600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2265735" y="1256619"/>
            <a:ext cx="4611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dirty="0" smtClean="0">
                <a:latin typeface="Gill Sans Light" charset="0"/>
                <a:ea typeface="Gill Sans Light" charset="0"/>
                <a:cs typeface="Gill Sans Light" charset="0"/>
              </a:rPr>
              <a:t>Confronto degli errori relativi ai due metodi</a:t>
            </a:r>
            <a:endParaRPr lang="it-IT" sz="2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795432" y="5721178"/>
            <a:ext cx="3552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dirty="0" smtClean="0">
                <a:latin typeface="Gill Sans Light" charset="0"/>
                <a:ea typeface="Gill Sans Light" charset="0"/>
                <a:cs typeface="Gill Sans Light" charset="0"/>
              </a:rPr>
              <a:t>Punti problematici</a:t>
            </a:r>
            <a:r>
              <a:rPr lang="it-IT" sz="2000" smtClean="0">
                <a:latin typeface="Gill Sans Light" charset="0"/>
                <a:ea typeface="Gill Sans Light" charset="0"/>
                <a:cs typeface="Gill Sans Light" charset="0"/>
              </a:rPr>
              <a:t>: punti di bordo</a:t>
            </a:r>
            <a:endParaRPr lang="it-IT" sz="200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2" name="Segnaposto numero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482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" t="2593" r="2196" b="2310"/>
          <a:stretch/>
        </p:blipFill>
        <p:spPr>
          <a:xfrm>
            <a:off x="2687591" y="2080360"/>
            <a:ext cx="3768810" cy="3744098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4" y="2080360"/>
            <a:ext cx="8802759" cy="3744098"/>
          </a:xfrm>
          <a:prstGeom prst="rect">
            <a:avLst/>
          </a:prstGeom>
        </p:spPr>
      </p:pic>
      <p:sp>
        <p:nvSpPr>
          <p:cNvPr id="4" name="CasellaDiTesto 3"/>
          <p:cNvSpPr txBox="1">
            <a:spLocks noChangeArrowheads="1"/>
          </p:cNvSpPr>
          <p:nvPr/>
        </p:nvSpPr>
        <p:spPr bwMode="auto">
          <a:xfrm>
            <a:off x="1113116" y="148283"/>
            <a:ext cx="69177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sz="4400" dirty="0" smtClean="0">
                <a:solidFill>
                  <a:schemeClr val="tx1"/>
                </a:solidFill>
              </a:rPr>
              <a:t>Interpolazione</a:t>
            </a:r>
            <a:endParaRPr lang="it-IT" sz="4400" dirty="0" smtClean="0">
              <a:solidFill>
                <a:schemeClr val="tx1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224849" y="1152210"/>
            <a:ext cx="469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Rimozione dei punti di bordo dal </a:t>
            </a:r>
            <a:r>
              <a:rPr lang="it-IT" dirty="0" err="1" smtClean="0">
                <a:latin typeface="Gill Sans Light" charset="0"/>
                <a:ea typeface="Gill Sans Light" charset="0"/>
                <a:cs typeface="Gill Sans Light" charset="0"/>
              </a:rPr>
              <a:t>dataset</a:t>
            </a:r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 iniziale</a:t>
            </a:r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7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>
            <a:spLocks noChangeArrowheads="1"/>
          </p:cNvSpPr>
          <p:nvPr/>
        </p:nvSpPr>
        <p:spPr bwMode="auto">
          <a:xfrm>
            <a:off x="1113116" y="148283"/>
            <a:ext cx="6917767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sz="4400" dirty="0" smtClean="0">
                <a:solidFill>
                  <a:schemeClr val="tx1"/>
                </a:solidFill>
              </a:rPr>
              <a:t>Reti Neurali</a:t>
            </a:r>
          </a:p>
          <a:p>
            <a:pPr algn="ctr" eaLnBrk="1" hangingPunct="1"/>
            <a:r>
              <a:rPr lang="it-IT" sz="2400" i="1" dirty="0" smtClean="0">
                <a:solidFill>
                  <a:schemeClr val="tx1"/>
                </a:solidFill>
              </a:rPr>
              <a:t>Cosa sono?</a:t>
            </a:r>
            <a:endParaRPr lang="it-IT" sz="2400" i="1" dirty="0" smtClean="0">
              <a:solidFill>
                <a:schemeClr val="tx1"/>
              </a:solidFill>
            </a:endParaRPr>
          </a:p>
        </p:txBody>
      </p:sp>
      <p:sp>
        <p:nvSpPr>
          <p:cNvPr id="5" name="Segnaposto contenuto 6"/>
          <p:cNvSpPr>
            <a:spLocks noGrp="1"/>
          </p:cNvSpPr>
          <p:nvPr>
            <p:ph idx="1"/>
          </p:nvPr>
        </p:nvSpPr>
        <p:spPr>
          <a:xfrm>
            <a:off x="457199" y="1390388"/>
            <a:ext cx="8229600" cy="931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200" dirty="0" smtClean="0">
                <a:latin typeface="Gill Sans Light" charset="0"/>
                <a:ea typeface="Gill Sans Light" charset="0"/>
                <a:cs typeface="Gill Sans Light" charset="0"/>
              </a:rPr>
              <a:t>- Modello computazionale costituito dall’interconnessione tra neuroni</a:t>
            </a:r>
          </a:p>
          <a:p>
            <a:pPr marL="0" indent="0">
              <a:buNone/>
            </a:pPr>
            <a:r>
              <a:rPr lang="it-IT" sz="2200" dirty="0" smtClean="0">
                <a:latin typeface="Gill Sans Light" charset="0"/>
                <a:ea typeface="Gill Sans Light" charset="0"/>
                <a:cs typeface="Gill Sans Light" charset="0"/>
              </a:rPr>
              <a:t>- Corrispondenza Input-Output</a:t>
            </a:r>
          </a:p>
          <a:p>
            <a:pPr marL="0" indent="0">
              <a:buNone/>
            </a:pPr>
            <a:endParaRPr lang="it-IT" sz="2200" dirty="0" smtClean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6" name="Segnaposto contenuto 6"/>
          <p:cNvSpPr txBox="1">
            <a:spLocks/>
          </p:cNvSpPr>
          <p:nvPr/>
        </p:nvSpPr>
        <p:spPr>
          <a:xfrm>
            <a:off x="457199" y="5249363"/>
            <a:ext cx="8229600" cy="867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.AppleSystemUIFont" charset="-120"/>
              <a:buChar char="-"/>
            </a:pPr>
            <a:r>
              <a:rPr lang="it-IT" sz="2200" dirty="0" smtClean="0">
                <a:latin typeface="Gill Sans Light" charset="0"/>
                <a:ea typeface="Gill Sans Light" charset="0"/>
                <a:cs typeface="Gill Sans Light" charset="0"/>
              </a:rPr>
              <a:t>Conoscenza acquisita tramite processo di apprendimento</a:t>
            </a:r>
          </a:p>
          <a:p>
            <a:pPr>
              <a:buFont typeface=".AppleSystemUIFont" charset="-120"/>
              <a:buChar char="-"/>
            </a:pPr>
            <a:r>
              <a:rPr lang="it-IT" sz="2200" dirty="0" smtClean="0">
                <a:latin typeface="Gill Sans Light" charset="0"/>
                <a:ea typeface="Gill Sans Light" charset="0"/>
                <a:cs typeface="Gill Sans Light" charset="0"/>
              </a:rPr>
              <a:t>Conoscenza immagazzinata nei parametri della rete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2" t="62731" r="25846"/>
          <a:stretch/>
        </p:blipFill>
        <p:spPr>
          <a:xfrm>
            <a:off x="1538393" y="2179571"/>
            <a:ext cx="6067212" cy="2748342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4939875" y="4927913"/>
            <a:ext cx="2665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>
                <a:latin typeface="Gill Sans Light" charset="0"/>
                <a:ea typeface="Gill Sans Light" charset="0"/>
                <a:cs typeface="Gill Sans Light" charset="0"/>
              </a:rPr>
              <a:t>Deep</a:t>
            </a:r>
            <a:r>
              <a:rPr lang="it-IT" sz="1200" dirty="0">
                <a:latin typeface="Gill Sans Light" charset="0"/>
                <a:ea typeface="Gill Sans Light" charset="0"/>
                <a:cs typeface="Gill Sans Light" charset="0"/>
              </a:rPr>
              <a:t> Learning with </a:t>
            </a:r>
            <a:r>
              <a:rPr lang="it-IT" sz="1200" dirty="0" err="1" smtClean="0">
                <a:latin typeface="Gill Sans Light" charset="0"/>
                <a:ea typeface="Gill Sans Light" charset="0"/>
                <a:cs typeface="Gill Sans Light" charset="0"/>
              </a:rPr>
              <a:t>PyTorch</a:t>
            </a:r>
            <a:r>
              <a:rPr lang="it-IT" sz="1200" dirty="0" smtClean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mr-IN" sz="1200" dirty="0" smtClean="0">
                <a:latin typeface="Gill Sans Light" charset="0"/>
                <a:ea typeface="Gill Sans Light" charset="0"/>
                <a:cs typeface="Gill Sans Light" charset="0"/>
              </a:rPr>
              <a:t>–</a:t>
            </a:r>
            <a:r>
              <a:rPr lang="it-IT" sz="1200" dirty="0" smtClean="0">
                <a:latin typeface="Gill Sans Light" charset="0"/>
                <a:ea typeface="Gill Sans Light" charset="0"/>
                <a:cs typeface="Gill Sans Light" charset="0"/>
              </a:rPr>
              <a:t> E. Stevens</a:t>
            </a:r>
            <a:endParaRPr lang="it-IT" sz="12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1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>
            <a:spLocks noChangeArrowheads="1"/>
          </p:cNvSpPr>
          <p:nvPr/>
        </p:nvSpPr>
        <p:spPr bwMode="auto">
          <a:xfrm>
            <a:off x="1113116" y="148283"/>
            <a:ext cx="6917767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sz="4400" dirty="0" smtClean="0">
                <a:solidFill>
                  <a:schemeClr val="tx1"/>
                </a:solidFill>
              </a:rPr>
              <a:t>Reti Neurali</a:t>
            </a:r>
          </a:p>
          <a:p>
            <a:pPr algn="ctr" eaLnBrk="1" hangingPunct="1"/>
            <a:r>
              <a:rPr lang="it-IT" sz="2400" i="1" dirty="0" smtClean="0">
                <a:solidFill>
                  <a:schemeClr val="tx1"/>
                </a:solidFill>
              </a:rPr>
              <a:t>Il neurone</a:t>
            </a:r>
            <a:endParaRPr lang="it-IT" sz="2400" i="1" dirty="0">
              <a:solidFill>
                <a:schemeClr val="tx1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9"/>
          <a:stretch/>
        </p:blipFill>
        <p:spPr>
          <a:xfrm>
            <a:off x="1444756" y="2477453"/>
            <a:ext cx="6254483" cy="2243858"/>
          </a:xfrm>
          <a:prstGeom prst="rect">
            <a:avLst/>
          </a:prstGeom>
          <a:ln>
            <a:noFill/>
          </a:ln>
        </p:spPr>
      </p:pic>
      <p:sp>
        <p:nvSpPr>
          <p:cNvPr id="6" name="CasellaDiTesto 5"/>
          <p:cNvSpPr txBox="1"/>
          <p:nvPr/>
        </p:nvSpPr>
        <p:spPr>
          <a:xfrm>
            <a:off x="203461" y="1529277"/>
            <a:ext cx="8737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smtClean="0">
                <a:latin typeface="Gill Sans Light" charset="0"/>
                <a:ea typeface="Gill Sans Light" charset="0"/>
                <a:cs typeface="Gill Sans Light" charset="0"/>
              </a:rPr>
              <a:t>Funzione non lineare (</a:t>
            </a:r>
            <a:r>
              <a:rPr lang="it-IT" sz="2000" dirty="0" smtClean="0">
                <a:latin typeface="Gill Sans" charset="0"/>
                <a:ea typeface="Gill Sans" charset="0"/>
                <a:cs typeface="Gill Sans" charset="0"/>
              </a:rPr>
              <a:t>funzione di attivazione</a:t>
            </a:r>
            <a:r>
              <a:rPr lang="it-IT" sz="2000" dirty="0" smtClean="0">
                <a:latin typeface="Gill Sans Light" charset="0"/>
                <a:ea typeface="Gill Sans Light" charset="0"/>
                <a:cs typeface="Gill Sans Light" charset="0"/>
              </a:rPr>
              <a:t>) applicata ad una trasformazione lineare</a:t>
            </a:r>
            <a:endParaRPr lang="it-IT" sz="2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314072" y="5193079"/>
            <a:ext cx="5654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Uno o più neuroni</a:t>
            </a:r>
          </a:p>
          <a:p>
            <a:pPr algn="r"/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Input </a:t>
            </a: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layer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 + </a:t>
            </a: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hidden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layer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(</a:t>
            </a: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s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) + output </a:t>
            </a: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layer</a:t>
            </a:r>
            <a:endParaRPr lang="it-IT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6643268" y="5193078"/>
            <a:ext cx="1387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Layer</a:t>
            </a:r>
            <a:endParaRPr lang="it-IT" sz="24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algn="ctr"/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Rete</a:t>
            </a:r>
            <a:endParaRPr lang="it-IT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cxnSp>
        <p:nvCxnSpPr>
          <p:cNvPr id="9" name="Connettore 2 8"/>
          <p:cNvCxnSpPr/>
          <p:nvPr/>
        </p:nvCxnSpPr>
        <p:spPr>
          <a:xfrm>
            <a:off x="6193413" y="5468886"/>
            <a:ext cx="511639" cy="32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outerShdw dir="5400000" rotWithShape="0">
              <a:srgbClr val="000000">
                <a:alpha val="77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/>
          <p:cNvCxnSpPr/>
          <p:nvPr/>
        </p:nvCxnSpPr>
        <p:spPr>
          <a:xfrm>
            <a:off x="6193413" y="5836004"/>
            <a:ext cx="511639" cy="32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outerShdw dir="5400000" rotWithShape="0">
              <a:srgbClr val="000000">
                <a:alpha val="77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5033509" y="4720120"/>
            <a:ext cx="2665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>
                <a:latin typeface="Gill Sans Light" charset="0"/>
                <a:ea typeface="Gill Sans Light" charset="0"/>
                <a:cs typeface="Gill Sans Light" charset="0"/>
              </a:rPr>
              <a:t>Deep</a:t>
            </a:r>
            <a:r>
              <a:rPr lang="it-IT" sz="1200" dirty="0">
                <a:latin typeface="Gill Sans Light" charset="0"/>
                <a:ea typeface="Gill Sans Light" charset="0"/>
                <a:cs typeface="Gill Sans Light" charset="0"/>
              </a:rPr>
              <a:t> Learning with </a:t>
            </a:r>
            <a:r>
              <a:rPr lang="it-IT" sz="1200" dirty="0" err="1" smtClean="0">
                <a:latin typeface="Gill Sans Light" charset="0"/>
                <a:ea typeface="Gill Sans Light" charset="0"/>
                <a:cs typeface="Gill Sans Light" charset="0"/>
              </a:rPr>
              <a:t>PyTorch</a:t>
            </a:r>
            <a:r>
              <a:rPr lang="it-IT" sz="1200" dirty="0" smtClean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mr-IN" sz="1200" dirty="0" smtClean="0">
                <a:latin typeface="Gill Sans Light" charset="0"/>
                <a:ea typeface="Gill Sans Light" charset="0"/>
                <a:cs typeface="Gill Sans Light" charset="0"/>
              </a:rPr>
              <a:t>–</a:t>
            </a:r>
            <a:r>
              <a:rPr lang="it-IT" sz="1200" dirty="0" smtClean="0">
                <a:latin typeface="Gill Sans Light" charset="0"/>
                <a:ea typeface="Gill Sans Light" charset="0"/>
                <a:cs typeface="Gill Sans Light" charset="0"/>
              </a:rPr>
              <a:t> E. Stevens</a:t>
            </a:r>
            <a:endParaRPr lang="it-IT" sz="12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77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>
            <a:spLocks noChangeArrowheads="1"/>
          </p:cNvSpPr>
          <p:nvPr/>
        </p:nvSpPr>
        <p:spPr bwMode="auto">
          <a:xfrm>
            <a:off x="1113116" y="148283"/>
            <a:ext cx="69177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sz="4400" dirty="0" smtClean="0">
                <a:solidFill>
                  <a:schemeClr val="tx1"/>
                </a:solidFill>
              </a:rPr>
              <a:t>Reti Neurali</a:t>
            </a:r>
            <a:endParaRPr lang="it-IT" sz="4400" dirty="0" smtClean="0">
              <a:solidFill>
                <a:schemeClr val="tx1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993903" y="1168023"/>
            <a:ext cx="3156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 smtClean="0">
                <a:latin typeface="Gill Sans Light" charset="0"/>
                <a:ea typeface="Gill Sans Light" charset="0"/>
                <a:cs typeface="Gill Sans Light" charset="0"/>
              </a:rPr>
              <a:t>Feed</a:t>
            </a:r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it-IT" dirty="0" err="1" smtClean="0">
                <a:latin typeface="Gill Sans Light" charset="0"/>
                <a:ea typeface="Gill Sans Light" charset="0"/>
                <a:cs typeface="Gill Sans Light" charset="0"/>
              </a:rPr>
              <a:t>Forward</a:t>
            </a:r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 e </a:t>
            </a:r>
            <a:r>
              <a:rPr lang="it-IT" dirty="0" err="1" smtClean="0">
                <a:latin typeface="Gill Sans Light" charset="0"/>
                <a:ea typeface="Gill Sans Light" charset="0"/>
                <a:cs typeface="Gill Sans Light" charset="0"/>
              </a:rPr>
              <a:t>Fully</a:t>
            </a:r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it-IT" dirty="0" err="1" smtClean="0">
                <a:latin typeface="Gill Sans Light" charset="0"/>
                <a:ea typeface="Gill Sans Light" charset="0"/>
                <a:cs typeface="Gill Sans Light" charset="0"/>
              </a:rPr>
              <a:t>Connected</a:t>
            </a:r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1655803" y="1787655"/>
            <a:ext cx="583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6 diverse architetture che variano per numero di </a:t>
            </a:r>
            <a:r>
              <a:rPr lang="it-IT" dirty="0" err="1" smtClean="0">
                <a:latin typeface="Gill Sans Light" charset="0"/>
                <a:ea typeface="Gill Sans Light" charset="0"/>
                <a:cs typeface="Gill Sans Light" charset="0"/>
              </a:rPr>
              <a:t>hidden</a:t>
            </a:r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it-IT" dirty="0" err="1" smtClean="0">
                <a:latin typeface="Gill Sans Light" charset="0"/>
                <a:ea typeface="Gill Sans Light" charset="0"/>
                <a:cs typeface="Gill Sans Light" charset="0"/>
              </a:rPr>
              <a:t>layers</a:t>
            </a:r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 e per la funzione di attivazione </a:t>
            </a:r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03" y="2684287"/>
            <a:ext cx="2782680" cy="277814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02" y="2687697"/>
            <a:ext cx="2780273" cy="2775738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2729377" y="5465611"/>
            <a:ext cx="6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 smtClean="0">
                <a:latin typeface="Gill Sans Light" charset="0"/>
                <a:ea typeface="Gill Sans Light" charset="0"/>
                <a:cs typeface="Gill Sans Light" charset="0"/>
              </a:rPr>
              <a:t>Tanh</a:t>
            </a:r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6172908" y="5442820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 smtClean="0">
                <a:latin typeface="Gill Sans Light" charset="0"/>
                <a:ea typeface="Gill Sans Light" charset="0"/>
                <a:cs typeface="Gill Sans Light" charset="0"/>
              </a:rPr>
              <a:t>Sigmoid</a:t>
            </a:r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168323" y="5847300"/>
            <a:ext cx="4807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Motivo </a:t>
            </a:r>
            <a:r>
              <a:rPr lang="it-IT" sz="2400" smtClean="0">
                <a:latin typeface="Gill Sans Light" charset="0"/>
                <a:ea typeface="Gill Sans Light" charset="0"/>
                <a:cs typeface="Gill Sans Light" charset="0"/>
              </a:rPr>
              <a:t>della scelta: codominio 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limitato</a:t>
            </a:r>
            <a:endParaRPr lang="it-IT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6" name="Segnaposto numero diapositiva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945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>
            <a:spLocks noChangeArrowheads="1"/>
          </p:cNvSpPr>
          <p:nvPr/>
        </p:nvSpPr>
        <p:spPr bwMode="auto">
          <a:xfrm>
            <a:off x="1113116" y="148283"/>
            <a:ext cx="69177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sz="4400" dirty="0" smtClean="0">
                <a:solidFill>
                  <a:schemeClr val="tx1"/>
                </a:solidFill>
              </a:rPr>
              <a:t>Reti Neurali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457199" y="1215581"/>
            <a:ext cx="82296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i="1" dirty="0" err="1">
                <a:latin typeface="Gill Sans Light" charset="0"/>
                <a:ea typeface="Gill Sans Light" charset="0"/>
                <a:cs typeface="Gill Sans Light" charset="0"/>
              </a:rPr>
              <a:t>Pre</a:t>
            </a:r>
            <a:r>
              <a:rPr lang="it-IT" sz="2800" i="1" dirty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it-IT" sz="2800" i="1" dirty="0" smtClean="0">
                <a:latin typeface="Gill Sans Light" charset="0"/>
                <a:ea typeface="Gill Sans Light" charset="0"/>
                <a:cs typeface="Gill Sans Light" charset="0"/>
              </a:rPr>
              <a:t>Training</a:t>
            </a:r>
            <a:endParaRPr lang="it-IT" sz="2800" i="1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Normalizzazione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:		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	[-1,1]</a:t>
            </a:r>
            <a:r>
              <a:rPr lang="it-IT" sz="2400" dirty="0">
                <a:latin typeface="Gill Sans Light" charset="0"/>
                <a:ea typeface="Gill Sans Light" charset="0"/>
                <a:cs typeface="Gill Sans Light" charset="0"/>
              </a:rPr>
              <a:t>	</a:t>
            </a: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Tanh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				</a:t>
            </a:r>
            <a:r>
              <a:rPr lang="it-IT" sz="2400" dirty="0">
                <a:latin typeface="Gill Sans Light" charset="0"/>
                <a:ea typeface="Gill Sans Light" charset="0"/>
                <a:cs typeface="Gill Sans Light" charset="0"/>
              </a:rPr>
              <a:t>	</a:t>
            </a:r>
            <a:r>
              <a:rPr lang="it-IT" sz="2400" dirty="0">
                <a:latin typeface="Gill Sans Light" charset="0"/>
                <a:ea typeface="Gill Sans Light" charset="0"/>
                <a:cs typeface="Gill Sans Light" charset="0"/>
              </a:rPr>
              <a:t>	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  	[ 0,1]	</a:t>
            </a: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Sigmoid</a:t>
            </a:r>
            <a:endParaRPr lang="it-IT" sz="24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marL="628650" lvl="1" indent="-171450">
              <a:buFont typeface="Arial" charset="0"/>
              <a:buChar char="•"/>
            </a:pPr>
            <a:endParaRPr lang="it-IT" sz="12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marL="342900" lvl="1" indent="-342900">
              <a:buFont typeface="Arial" charset="0"/>
              <a:buChar char="•"/>
            </a:pP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Split </a:t>
            </a: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dataset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 (scelta </a:t>
            </a:r>
            <a:r>
              <a:rPr lang="it-IT" sz="2400" dirty="0">
                <a:latin typeface="Gill Sans Light" charset="0"/>
                <a:ea typeface="Gill Sans Light" charset="0"/>
                <a:cs typeface="Gill Sans Light" charset="0"/>
              </a:rPr>
              <a:t>casuale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):</a:t>
            </a:r>
            <a:r>
              <a:rPr lang="it-IT" sz="2400" dirty="0">
                <a:latin typeface="Gill Sans Light" charset="0"/>
                <a:ea typeface="Gill Sans Light" charset="0"/>
                <a:cs typeface="Gill Sans Light" charset="0"/>
              </a:rPr>
              <a:t>	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Training </a:t>
            </a:r>
            <a:r>
              <a:rPr lang="it-IT" sz="2400" dirty="0">
                <a:latin typeface="Gill Sans Light" charset="0"/>
                <a:ea typeface="Gill Sans Light" charset="0"/>
                <a:cs typeface="Gill Sans Light" charset="0"/>
              </a:rPr>
              <a:t>set (75%)</a:t>
            </a:r>
          </a:p>
          <a:p>
            <a:pPr lvl="1"/>
            <a:r>
              <a:rPr lang="it-IT" sz="2400" dirty="0">
                <a:latin typeface="Gill Sans Light" charset="0"/>
                <a:ea typeface="Gill Sans Light" charset="0"/>
                <a:cs typeface="Gill Sans Light" charset="0"/>
              </a:rPr>
              <a:t>	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				</a:t>
            </a: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Validation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it-IT" sz="2400" dirty="0">
                <a:latin typeface="Gill Sans Light" charset="0"/>
                <a:ea typeface="Gill Sans Light" charset="0"/>
                <a:cs typeface="Gill Sans Light" charset="0"/>
              </a:rPr>
              <a:t>set (25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%)</a:t>
            </a:r>
            <a:endParaRPr lang="it-IT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30" name="Gruppo 29"/>
          <p:cNvGrpSpPr/>
          <p:nvPr/>
        </p:nvGrpSpPr>
        <p:grpSpPr>
          <a:xfrm>
            <a:off x="1209103" y="4321190"/>
            <a:ext cx="6725789" cy="1723128"/>
            <a:chOff x="1209103" y="4321190"/>
            <a:chExt cx="6725789" cy="1723128"/>
          </a:xfrm>
        </p:grpSpPr>
        <p:sp>
          <p:nvSpPr>
            <p:cNvPr id="16" name="Rettangolo 15"/>
            <p:cNvSpPr/>
            <p:nvPr/>
          </p:nvSpPr>
          <p:spPr>
            <a:xfrm>
              <a:off x="1805600" y="4921144"/>
              <a:ext cx="5532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it-IT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Minimizzare l’</a:t>
              </a:r>
              <a:r>
                <a:rPr lang="it-IT" sz="2400" dirty="0" smtClean="0">
                  <a:latin typeface="Gill Sans" charset="0"/>
                  <a:ea typeface="Gill Sans" charset="0"/>
                  <a:cs typeface="Gill Sans" charset="0"/>
                </a:rPr>
                <a:t>errore</a:t>
              </a:r>
              <a:r>
                <a:rPr lang="it-IT" sz="2400" dirty="0" smtClean="0">
                  <a:latin typeface="Gill Sans Light" charset="0"/>
                  <a:ea typeface="Gill Sans Light" charset="0"/>
                  <a:cs typeface="Gill Sans Light" charset="0"/>
                </a:rPr>
                <a:t> tra dati veri e “misurati”</a:t>
              </a:r>
              <a:endParaRPr lang="it-IT" sz="240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2021245" y="5521098"/>
              <a:ext cx="46471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800" dirty="0" smtClean="0">
                  <a:latin typeface="Gill Sans Light" charset="0"/>
                  <a:ea typeface="Gill Sans Light" charset="0"/>
                  <a:cs typeface="Gill Sans Light" charset="0"/>
                </a:rPr>
                <a:t>Misura dell’errore: </a:t>
              </a:r>
              <a:r>
                <a:rPr lang="it-IT" sz="2800" dirty="0" err="1" smtClean="0">
                  <a:latin typeface="Gill Sans" charset="0"/>
                  <a:ea typeface="Gill Sans" charset="0"/>
                  <a:cs typeface="Gill Sans" charset="0"/>
                </a:rPr>
                <a:t>loss</a:t>
              </a:r>
              <a:r>
                <a:rPr lang="it-IT" sz="2800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it-IT" sz="2800" dirty="0" err="1" smtClean="0">
                  <a:latin typeface="Gill Sans" charset="0"/>
                  <a:ea typeface="Gill Sans" charset="0"/>
                  <a:cs typeface="Gill Sans" charset="0"/>
                </a:rPr>
                <a:t>function</a:t>
              </a:r>
              <a:endParaRPr lang="it-IT" sz="28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29" name="Gruppo 28"/>
            <p:cNvGrpSpPr/>
            <p:nvPr/>
          </p:nvGrpSpPr>
          <p:grpSpPr>
            <a:xfrm>
              <a:off x="1209103" y="4321190"/>
              <a:ext cx="6725789" cy="461665"/>
              <a:chOff x="1010728" y="4023032"/>
              <a:chExt cx="6725789" cy="461665"/>
            </a:xfrm>
          </p:grpSpPr>
          <p:sp>
            <p:nvSpPr>
              <p:cNvPr id="14" name="CasellaDiTesto 13"/>
              <p:cNvSpPr txBox="1"/>
              <p:nvPr/>
            </p:nvSpPr>
            <p:spPr>
              <a:xfrm>
                <a:off x="1010728" y="4023032"/>
                <a:ext cx="40754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400" dirty="0" smtClean="0">
                    <a:latin typeface="Gill Sans Light" charset="0"/>
                    <a:ea typeface="Gill Sans Light" charset="0"/>
                    <a:cs typeface="Gill Sans Light" charset="0"/>
                  </a:rPr>
                  <a:t>Modello con parametri non noti</a:t>
                </a:r>
              </a:p>
            </p:txBody>
          </p:sp>
          <p:sp>
            <p:nvSpPr>
              <p:cNvPr id="15" name="CasellaDiTesto 14"/>
              <p:cNvSpPr txBox="1"/>
              <p:nvPr/>
            </p:nvSpPr>
            <p:spPr>
              <a:xfrm>
                <a:off x="5936024" y="4023032"/>
                <a:ext cx="18004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it-IT" sz="2400" dirty="0">
                    <a:latin typeface="Gill Sans Light" charset="0"/>
                    <a:ea typeface="Gill Sans Light" charset="0"/>
                    <a:cs typeface="Gill Sans Light" charset="0"/>
                  </a:rPr>
                  <a:t>Stima </a:t>
                </a:r>
                <a:r>
                  <a:rPr lang="it-IT" sz="2400" dirty="0" err="1">
                    <a:solidFill>
                      <a:srgbClr val="0070C0"/>
                    </a:solidFill>
                    <a:latin typeface="Gill Sans" charset="0"/>
                    <a:ea typeface="Gill Sans" charset="0"/>
                    <a:cs typeface="Gill Sans" charset="0"/>
                  </a:rPr>
                  <a:t>w</a:t>
                </a:r>
                <a:r>
                  <a:rPr lang="it-IT" sz="2400" baseline="-25000" dirty="0" err="1">
                    <a:solidFill>
                      <a:srgbClr val="0070C0"/>
                    </a:solidFill>
                    <a:latin typeface="Gill Sans" charset="0"/>
                    <a:ea typeface="Gill Sans" charset="0"/>
                    <a:cs typeface="Gill Sans" charset="0"/>
                  </a:rPr>
                  <a:t>i</a:t>
                </a:r>
                <a:r>
                  <a:rPr lang="it-IT" sz="2400" dirty="0">
                    <a:latin typeface="Gill Sans Light" charset="0"/>
                    <a:ea typeface="Gill Sans Light" charset="0"/>
                    <a:cs typeface="Gill Sans Light" charset="0"/>
                  </a:rPr>
                  <a:t> e </a:t>
                </a:r>
                <a:r>
                  <a:rPr lang="it-IT" sz="2400" dirty="0">
                    <a:solidFill>
                      <a:srgbClr val="0070C0"/>
                    </a:solidFill>
                    <a:latin typeface="Gill Sans" charset="0"/>
                    <a:ea typeface="Gill Sans" charset="0"/>
                    <a:cs typeface="Gill Sans" charset="0"/>
                  </a:rPr>
                  <a:t>b</a:t>
                </a:r>
                <a:r>
                  <a:rPr lang="it-IT" sz="2400" baseline="-25000" dirty="0">
                    <a:solidFill>
                      <a:srgbClr val="0070C0"/>
                    </a:solidFill>
                    <a:latin typeface="Gill Sans" charset="0"/>
                    <a:ea typeface="Gill Sans" charset="0"/>
                    <a:cs typeface="Gill Sans" charset="0"/>
                  </a:rPr>
                  <a:t>i</a:t>
                </a:r>
                <a:r>
                  <a:rPr lang="it-IT" sz="2400" dirty="0">
                    <a:solidFill>
                      <a:srgbClr val="0070C0"/>
                    </a:solidFill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endParaRPr lang="it-IT" sz="2400" dirty="0">
                  <a:latin typeface="Gill Sans Light" charset="0"/>
                  <a:ea typeface="Gill Sans Light" charset="0"/>
                  <a:cs typeface="Gill Sans Light" charset="0"/>
                </a:endParaRPr>
              </a:p>
            </p:txBody>
          </p:sp>
          <p:cxnSp>
            <p:nvCxnSpPr>
              <p:cNvPr id="20" name="Connettore 2 19"/>
              <p:cNvCxnSpPr/>
              <p:nvPr/>
            </p:nvCxnSpPr>
            <p:spPr>
              <a:xfrm>
                <a:off x="5128054" y="4253863"/>
                <a:ext cx="76611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>
                <a:outerShdw dir="5400000" rotWithShape="0">
                  <a:srgbClr val="000000">
                    <a:alpha val="77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Rettangolo 31"/>
          <p:cNvSpPr/>
          <p:nvPr/>
        </p:nvSpPr>
        <p:spPr>
          <a:xfrm>
            <a:off x="3970647" y="3797970"/>
            <a:ext cx="1202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i="1" dirty="0">
                <a:latin typeface="Gill Sans Light" charset="0"/>
                <a:ea typeface="Gill Sans Light" charset="0"/>
                <a:cs typeface="Gill Sans Light" charset="0"/>
              </a:rPr>
              <a:t>Training</a:t>
            </a:r>
            <a:endParaRPr lang="it-IT" sz="2800" dirty="0">
              <a:latin typeface="Gill Sans Leggero" charset="0"/>
            </a:endParaRPr>
          </a:p>
        </p:txBody>
      </p:sp>
      <p:sp>
        <p:nvSpPr>
          <p:cNvPr id="33" name="Segnaposto numero diapositiva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5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56" y="1328339"/>
            <a:ext cx="8662086" cy="4485083"/>
          </a:xfrm>
          <a:prstGeom prst="rect">
            <a:avLst/>
          </a:prstGeom>
        </p:spPr>
      </p:pic>
      <p:sp>
        <p:nvSpPr>
          <p:cNvPr id="4" name="CasellaDiTesto 3"/>
          <p:cNvSpPr txBox="1">
            <a:spLocks noChangeArrowheads="1"/>
          </p:cNvSpPr>
          <p:nvPr/>
        </p:nvSpPr>
        <p:spPr bwMode="auto">
          <a:xfrm>
            <a:off x="1113116" y="148283"/>
            <a:ext cx="69177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sz="4400" dirty="0" smtClean="0">
                <a:solidFill>
                  <a:schemeClr val="tx1"/>
                </a:solidFill>
              </a:rPr>
              <a:t>Risultati</a:t>
            </a:r>
            <a:endParaRPr lang="it-IT" sz="4400" dirty="0" smtClean="0">
              <a:solidFill>
                <a:schemeClr val="tx1"/>
              </a:solidFill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56" y="1328339"/>
            <a:ext cx="8662086" cy="4485083"/>
          </a:xfrm>
          <a:prstGeom prst="rect">
            <a:avLst/>
          </a:prstGeom>
        </p:spPr>
      </p:pic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58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>
            <a:spLocks noChangeArrowheads="1"/>
          </p:cNvSpPr>
          <p:nvPr/>
        </p:nvSpPr>
        <p:spPr bwMode="auto">
          <a:xfrm>
            <a:off x="1113116" y="148283"/>
            <a:ext cx="69177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sz="4400" dirty="0" smtClean="0">
                <a:solidFill>
                  <a:schemeClr val="tx1"/>
                </a:solidFill>
              </a:rPr>
              <a:t>Risultati</a:t>
            </a:r>
            <a:endParaRPr lang="it-IT" sz="4400" dirty="0" smtClean="0">
              <a:solidFill>
                <a:schemeClr val="tx1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1709920"/>
            <a:ext cx="8206909" cy="386297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1709919"/>
            <a:ext cx="8225860" cy="3862974"/>
          </a:xfrm>
          <a:prstGeom prst="rect">
            <a:avLst/>
          </a:prstGeom>
        </p:spPr>
      </p:pic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27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>
            <a:spLocks noChangeArrowheads="1"/>
          </p:cNvSpPr>
          <p:nvPr/>
        </p:nvSpPr>
        <p:spPr bwMode="auto">
          <a:xfrm>
            <a:off x="1113116" y="148283"/>
            <a:ext cx="69177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sz="4400" dirty="0" smtClean="0">
                <a:solidFill>
                  <a:schemeClr val="tx1"/>
                </a:solidFill>
              </a:rPr>
              <a:t>Risultati</a:t>
            </a:r>
            <a:endParaRPr lang="it-IT" sz="4400" dirty="0" smtClean="0">
              <a:solidFill>
                <a:schemeClr val="tx1"/>
              </a:solidFill>
            </a:endParaRPr>
          </a:p>
        </p:txBody>
      </p:sp>
      <p:pic>
        <p:nvPicPr>
          <p:cNvPr id="7" name="FWHM_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325" r="7298"/>
          <a:stretch/>
        </p:blipFill>
        <p:spPr>
          <a:xfrm>
            <a:off x="284204" y="1370858"/>
            <a:ext cx="8575589" cy="4312563"/>
          </a:xfrm>
          <a:prstGeom prst="rect">
            <a:avLst/>
          </a:prstGeom>
        </p:spPr>
      </p:pic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30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>
            <a:spLocks noChangeArrowheads="1"/>
          </p:cNvSpPr>
          <p:nvPr/>
        </p:nvSpPr>
        <p:spPr bwMode="auto">
          <a:xfrm>
            <a:off x="1113116" y="148283"/>
            <a:ext cx="69177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sz="4400" dirty="0" smtClean="0">
                <a:solidFill>
                  <a:schemeClr val="tx1"/>
                </a:solidFill>
              </a:rPr>
              <a:t>Conclusione e sviluppi futuri</a:t>
            </a:r>
            <a:endParaRPr lang="it-IT" sz="4400" dirty="0" smtClean="0">
              <a:solidFill>
                <a:schemeClr val="tx1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665406" y="1730104"/>
            <a:ext cx="3803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>
                <a:latin typeface="Gill Sans" charset="0"/>
                <a:ea typeface="Gill Sans" charset="0"/>
                <a:cs typeface="Gill Sans" charset="0"/>
              </a:rPr>
              <a:t>GRASP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: fornisce il dato esatto</a:t>
            </a:r>
            <a:endParaRPr lang="it-IT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1239327" y="2670515"/>
            <a:ext cx="6655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La giusta </a:t>
            </a:r>
            <a:r>
              <a:rPr lang="it-IT" sz="2400" dirty="0" smtClean="0">
                <a:latin typeface="Gill Sans" charset="0"/>
                <a:ea typeface="Gill Sans" charset="0"/>
                <a:cs typeface="Gill Sans" charset="0"/>
              </a:rPr>
              <a:t>rete neurale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: fornisce una stima del parametro affetta da un errore minore rispetto a quello che si otterrebbe tramite interpolazione</a:t>
            </a:r>
            <a:endParaRPr lang="it-IT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1274572" y="4349590"/>
            <a:ext cx="6585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Vantaggio: poter stimare i parametri di sistemi ottici di strumenti con elevato numero di detector </a:t>
            </a:r>
            <a:endParaRPr lang="it-IT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819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>
            <a:spLocks noChangeArrowheads="1"/>
          </p:cNvSpPr>
          <p:nvPr/>
        </p:nvSpPr>
        <p:spPr bwMode="auto">
          <a:xfrm>
            <a:off x="1113116" y="123570"/>
            <a:ext cx="69177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sz="44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Indice</a:t>
            </a:r>
            <a:endParaRPr lang="it-IT" sz="4400" dirty="0" smtClean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1904505" y="1124851"/>
            <a:ext cx="5334987" cy="498713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it-IT" sz="3600" i="1" dirty="0" smtClean="0">
                <a:latin typeface="Gill Sans Light" charset="0"/>
                <a:ea typeface="Gill Sans Light" charset="0"/>
                <a:cs typeface="Gill Sans Light" charset="0"/>
              </a:rPr>
              <a:t>Diagramma di radiazione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it-IT" sz="3600" i="1" dirty="0" smtClean="0">
                <a:latin typeface="Gill Sans Light" charset="0"/>
                <a:ea typeface="Gill Sans Light" charset="0"/>
                <a:cs typeface="Gill Sans Light" charset="0"/>
              </a:rPr>
              <a:t>Simulazione di sistemi ottici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it-IT" sz="3600" i="1" dirty="0" smtClean="0">
                <a:latin typeface="Gill Sans Light" charset="0"/>
                <a:ea typeface="Gill Sans Light" charset="0"/>
                <a:cs typeface="Gill Sans Light" charset="0"/>
              </a:rPr>
              <a:t> Interpolazione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it-IT" sz="3600" i="1" dirty="0" smtClean="0">
                <a:latin typeface="Gill Sans Light" charset="0"/>
                <a:ea typeface="Gill Sans Light" charset="0"/>
                <a:cs typeface="Gill Sans Light" charset="0"/>
              </a:rPr>
              <a:t> Reti neurali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it-IT" sz="3600" i="1" dirty="0" smtClean="0">
                <a:latin typeface="Gill Sans Light" charset="0"/>
                <a:ea typeface="Gill Sans Light" charset="0"/>
                <a:cs typeface="Gill Sans Light" charset="0"/>
              </a:rPr>
              <a:t> Risultati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it-IT" sz="3600" i="1" dirty="0" smtClean="0">
                <a:latin typeface="Gill Sans Light" charset="0"/>
                <a:ea typeface="Gill Sans Light" charset="0"/>
                <a:cs typeface="Gill Sans Light" charset="0"/>
              </a:rPr>
              <a:t> Conclusioni e sviluppi futuri</a:t>
            </a:r>
            <a:endParaRPr lang="it-IT" sz="3600" i="1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996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>
            <a:spLocks noChangeArrowheads="1"/>
          </p:cNvSpPr>
          <p:nvPr/>
        </p:nvSpPr>
        <p:spPr bwMode="auto">
          <a:xfrm>
            <a:off x="1113116" y="148283"/>
            <a:ext cx="69177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sz="4400" dirty="0" smtClean="0">
                <a:solidFill>
                  <a:schemeClr val="tx1"/>
                </a:solidFill>
              </a:rPr>
              <a:t>Conclusione e sviluppi futuri</a:t>
            </a:r>
            <a:endParaRPr lang="it-IT" sz="4400" dirty="0" smtClean="0">
              <a:solidFill>
                <a:schemeClr val="tx1"/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279428" y="1994755"/>
            <a:ext cx="6585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Rieseguire l’analisi avendo a disposizione un </a:t>
            </a: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dataset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 più ampio</a:t>
            </a:r>
          </a:p>
          <a:p>
            <a:endParaRPr lang="it-IT" sz="24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Utilizzare quale caso di analisi uno strumento con una superficie focale diversa da quella di STRIP</a:t>
            </a:r>
            <a:endParaRPr lang="it-IT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417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" r="2703"/>
          <a:stretch/>
        </p:blipFill>
        <p:spPr>
          <a:xfrm>
            <a:off x="0" y="0"/>
            <a:ext cx="9144000" cy="6477000"/>
          </a:xfrm>
          <a:prstGeom prst="rect">
            <a:avLst/>
          </a:prstGeom>
        </p:spPr>
      </p:pic>
      <p:sp>
        <p:nvSpPr>
          <p:cNvPr id="5" name="Titolo 2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 anchor="ctr">
            <a:normAutofit/>
          </a:bodyPr>
          <a:lstStyle/>
          <a:p>
            <a:pPr algn="ctr"/>
            <a:r>
              <a:rPr lang="it-IT" sz="6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Grazie per </a:t>
            </a:r>
            <a:r>
              <a:rPr lang="it-IT" sz="6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l’attenzione!</a:t>
            </a:r>
            <a:endParaRPr lang="it-IT" sz="60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47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t="1799" r="2288" b="1396"/>
          <a:stretch/>
        </p:blipFill>
        <p:spPr>
          <a:xfrm>
            <a:off x="210065" y="1981561"/>
            <a:ext cx="4992130" cy="4166688"/>
          </a:xfrm>
          <a:prstGeom prst="rect">
            <a:avLst/>
          </a:prstGeom>
        </p:spPr>
      </p:pic>
      <p:sp>
        <p:nvSpPr>
          <p:cNvPr id="6" name="CasellaDiTesto 5"/>
          <p:cNvSpPr txBox="1">
            <a:spLocks noChangeArrowheads="1"/>
          </p:cNvSpPr>
          <p:nvPr/>
        </p:nvSpPr>
        <p:spPr bwMode="auto">
          <a:xfrm>
            <a:off x="1113116" y="123570"/>
            <a:ext cx="69177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sz="4400" dirty="0" smtClean="0">
                <a:solidFill>
                  <a:schemeClr val="tx1"/>
                </a:solidFill>
              </a:rPr>
              <a:t>Diagramma </a:t>
            </a:r>
            <a:r>
              <a:rPr lang="it-IT" sz="4400" dirty="0" smtClean="0">
                <a:solidFill>
                  <a:schemeClr val="tx1"/>
                </a:solidFill>
              </a:rPr>
              <a:t>di radiazione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5754405" y="1993265"/>
            <a:ext cx="287229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Gill Sans Light" charset="0"/>
                <a:ea typeface="Gill Sans Light" charset="0"/>
                <a:cs typeface="Gill Sans Light" charset="0"/>
              </a:rPr>
              <a:t>Parametri di interesse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:</a:t>
            </a:r>
            <a:endParaRPr lang="it-IT" sz="24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marL="285750" indent="-285750" algn="ctr">
              <a:buFont typeface="Arial" charset="0"/>
              <a:buChar char="•"/>
            </a:pPr>
            <a:endParaRPr lang="it-IT" sz="24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marL="285750" indent="-285750" algn="ctr">
              <a:buFont typeface="Arial" charset="0"/>
              <a:buChar char="•"/>
            </a:pP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Fwhm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(x)</a:t>
            </a:r>
          </a:p>
          <a:p>
            <a:pPr marL="285750" indent="-285750" algn="ctr">
              <a:buFont typeface="Arial" charset="0"/>
              <a:buChar char="•"/>
            </a:pPr>
            <a:endParaRPr lang="it-IT" sz="24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marL="285750" indent="-285750" algn="ctr">
              <a:buFont typeface="Arial" charset="0"/>
              <a:buChar char="•"/>
            </a:pP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Fwhm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 (y)</a:t>
            </a:r>
          </a:p>
          <a:p>
            <a:pPr marL="285750" indent="-285750" algn="ctr">
              <a:buFont typeface="Arial" charset="0"/>
              <a:buChar char="•"/>
            </a:pPr>
            <a:endParaRPr lang="it-IT" sz="24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marL="285750" indent="-285750" algn="ctr">
              <a:buFont typeface="Arial" charset="0"/>
              <a:buChar char="•"/>
            </a:pPr>
            <a:r>
              <a:rPr lang="it-IT" sz="2400" dirty="0">
                <a:latin typeface="Gill Sans Light" charset="0"/>
                <a:ea typeface="Gill Sans Light" charset="0"/>
                <a:cs typeface="Gill Sans Light" charset="0"/>
              </a:rPr>
              <a:t>Ellitticità</a:t>
            </a:r>
          </a:p>
          <a:p>
            <a:pPr marL="285750" indent="-285750" algn="ctr">
              <a:buFont typeface="Arial" charset="0"/>
              <a:buChar char="•"/>
            </a:pPr>
            <a:endParaRPr lang="it-IT" sz="24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marL="285750" indent="-285750" algn="ctr">
              <a:buFont typeface="Arial" charset="0"/>
              <a:buChar char="•"/>
            </a:pP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Co </a:t>
            </a: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max</a:t>
            </a:r>
            <a:endParaRPr lang="it-IT" sz="24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marL="285750" indent="-285750" algn="ctr">
              <a:buFont typeface="Arial" charset="0"/>
              <a:buChar char="•"/>
            </a:pPr>
            <a:endParaRPr lang="it-IT" sz="24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marL="285750" indent="-285750" algn="ctr">
              <a:buFont typeface="Arial" charset="0"/>
              <a:buChar char="•"/>
            </a:pP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Cx</a:t>
            </a:r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it-IT" sz="2400" dirty="0" err="1" smtClean="0">
                <a:latin typeface="Gill Sans Light" charset="0"/>
                <a:ea typeface="Gill Sans Light" charset="0"/>
                <a:cs typeface="Gill Sans Light" charset="0"/>
              </a:rPr>
              <a:t>max</a:t>
            </a:r>
            <a:endParaRPr lang="it-IT" sz="2400" dirty="0" smtClean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115266" y="1141882"/>
            <a:ext cx="8913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dirty="0" smtClean="0">
                <a:latin typeface="Gill Sans Light" charset="0"/>
                <a:ea typeface="Gill Sans Light" charset="0"/>
                <a:cs typeface="Gill Sans Light" charset="0"/>
              </a:rPr>
              <a:t>Risposta angolare 𝛾(𝜃, 𝜙): potenza ricevuta (o trasmessa) in funzione dell’angolo </a:t>
            </a:r>
            <a:r>
              <a:rPr lang="it-IT" sz="2000" dirty="0">
                <a:latin typeface="Gill Sans Light" charset="0"/>
                <a:ea typeface="Gill Sans Light" charset="0"/>
                <a:cs typeface="Gill Sans Light" charset="0"/>
              </a:rPr>
              <a:t>(𝜃, 𝜙)</a:t>
            </a:r>
          </a:p>
        </p:txBody>
      </p:sp>
      <p:sp>
        <p:nvSpPr>
          <p:cNvPr id="14" name="Segnaposto numero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88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>
            <a:spLocks noChangeArrowheads="1"/>
          </p:cNvSpPr>
          <p:nvPr/>
        </p:nvSpPr>
        <p:spPr bwMode="auto">
          <a:xfrm>
            <a:off x="1113116" y="123570"/>
            <a:ext cx="6917767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sz="4400" dirty="0" smtClean="0">
                <a:solidFill>
                  <a:schemeClr val="tx1"/>
                </a:solidFill>
              </a:rPr>
              <a:t>Diagramma </a:t>
            </a:r>
            <a:r>
              <a:rPr lang="it-IT" sz="4400" dirty="0" smtClean="0">
                <a:solidFill>
                  <a:schemeClr val="tx1"/>
                </a:solidFill>
              </a:rPr>
              <a:t>di </a:t>
            </a:r>
            <a:r>
              <a:rPr lang="it-IT" sz="4400" dirty="0" smtClean="0">
                <a:solidFill>
                  <a:schemeClr val="tx1"/>
                </a:solidFill>
              </a:rPr>
              <a:t>radiazione</a:t>
            </a:r>
          </a:p>
          <a:p>
            <a:pPr algn="ctr" eaLnBrk="1" hangingPunct="1"/>
            <a:r>
              <a:rPr lang="it-IT" sz="2400" i="1" dirty="0">
                <a:solidFill>
                  <a:schemeClr val="tx1"/>
                </a:solidFill>
              </a:rPr>
              <a:t>P</a:t>
            </a:r>
            <a:r>
              <a:rPr lang="it-IT" sz="2400" i="1" dirty="0" smtClean="0">
                <a:solidFill>
                  <a:schemeClr val="tx1"/>
                </a:solidFill>
              </a:rPr>
              <a:t>arametri</a:t>
            </a:r>
            <a:endParaRPr lang="it-IT" sz="2400" i="1" dirty="0" smtClean="0">
              <a:solidFill>
                <a:schemeClr val="tx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9" t="400" r="3966" b="-400"/>
          <a:stretch/>
        </p:blipFill>
        <p:spPr>
          <a:xfrm>
            <a:off x="235389" y="1971874"/>
            <a:ext cx="2350294" cy="3332007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57" y="1967559"/>
            <a:ext cx="5912633" cy="3336322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4083172" y="5319951"/>
            <a:ext cx="442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Diagramma </a:t>
            </a:r>
            <a:r>
              <a:rPr lang="it-IT" smtClean="0">
                <a:latin typeface="Gill Sans Light" charset="0"/>
                <a:ea typeface="Gill Sans Light" charset="0"/>
                <a:cs typeface="Gill Sans Light" charset="0"/>
              </a:rPr>
              <a:t>di radiazione in tagli a 𝜙 costante</a:t>
            </a:r>
            <a:endParaRPr lang="it-IT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503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>
            <a:spLocks noChangeArrowheads="1"/>
          </p:cNvSpPr>
          <p:nvPr/>
        </p:nvSpPr>
        <p:spPr bwMode="auto">
          <a:xfrm>
            <a:off x="1113116" y="148283"/>
            <a:ext cx="69177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sz="4400" dirty="0" smtClean="0">
                <a:solidFill>
                  <a:schemeClr val="tx1"/>
                </a:solidFill>
              </a:rPr>
              <a:t>Simulazioni Classiche</a:t>
            </a:r>
            <a:endParaRPr lang="it-IT" sz="4400" dirty="0" smtClean="0">
              <a:solidFill>
                <a:schemeClr val="tx1"/>
              </a:solidFill>
            </a:endParaRPr>
          </a:p>
        </p:txBody>
      </p:sp>
      <p:pic>
        <p:nvPicPr>
          <p:cNvPr id="23" name="Segnaposto contenuto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75" y="1283495"/>
            <a:ext cx="1321137" cy="1306511"/>
          </a:xfrm>
          <a:prstGeom prst="rect">
            <a:avLst/>
          </a:prstGeom>
        </p:spPr>
      </p:pic>
      <p:sp>
        <p:nvSpPr>
          <p:cNvPr id="24" name="CasellaDiTesto 23"/>
          <p:cNvSpPr txBox="1"/>
          <p:nvPr/>
        </p:nvSpPr>
        <p:spPr>
          <a:xfrm>
            <a:off x="1655293" y="2576346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>
                <a:latin typeface="Gill Sans Light" charset="0"/>
                <a:ea typeface="Gill Sans Light" charset="0"/>
                <a:cs typeface="Gill Sans Light" charset="0"/>
              </a:rPr>
              <a:t>Grasp</a:t>
            </a:r>
            <a:endParaRPr lang="it-IT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4100870" y="1582808"/>
            <a:ext cx="3495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latin typeface="Gill Sans Light" charset="0"/>
                <a:ea typeface="Gill Sans Light" charset="0"/>
                <a:cs typeface="Gill Sans Light" charset="0"/>
              </a:rPr>
              <a:t>Metodo di simulazione classico</a:t>
            </a:r>
          </a:p>
          <a:p>
            <a:pPr algn="ctr"/>
            <a:r>
              <a:rPr lang="it-IT" sz="2000" dirty="0" smtClean="0">
                <a:latin typeface="Gill Sans Light" charset="0"/>
                <a:ea typeface="Gill Sans Light" charset="0"/>
                <a:cs typeface="Gill Sans Light" charset="0"/>
              </a:rPr>
              <a:t>Lunghi tempi di calcolo</a:t>
            </a:r>
            <a:endParaRPr lang="it-IT" sz="2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34" name="CasellaDiTesto 33"/>
          <p:cNvSpPr txBox="1"/>
          <p:nvPr/>
        </p:nvSpPr>
        <p:spPr>
          <a:xfrm>
            <a:off x="4206353" y="5773075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smtClean="0">
                <a:latin typeface="Gill Sans Light" charset="0"/>
                <a:ea typeface="Gill Sans Light" charset="0"/>
                <a:cs typeface="Gill Sans Light" charset="0"/>
              </a:rPr>
              <a:t>Dataset</a:t>
            </a:r>
            <a:endParaRPr lang="it-IT" sz="1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35" name="Immagin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86" y="3255090"/>
            <a:ext cx="7139625" cy="2362462"/>
          </a:xfrm>
          <a:prstGeom prst="rect">
            <a:avLst/>
          </a:prstGeom>
        </p:spPr>
      </p:pic>
      <p:sp>
        <p:nvSpPr>
          <p:cNvPr id="39" name="Segnaposto numero diapositiva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06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69" y="2106398"/>
            <a:ext cx="4609452" cy="4099119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8" t="2324" r="15780" b="4979"/>
          <a:stretch/>
        </p:blipFill>
        <p:spPr>
          <a:xfrm>
            <a:off x="834968" y="2662035"/>
            <a:ext cx="2502422" cy="2084377"/>
          </a:xfrm>
          <a:prstGeom prst="rect">
            <a:avLst/>
          </a:prstGeom>
        </p:spPr>
      </p:pic>
      <p:sp>
        <p:nvSpPr>
          <p:cNvPr id="20" name="CasellaDiTesto 19"/>
          <p:cNvSpPr txBox="1"/>
          <p:nvPr/>
        </p:nvSpPr>
        <p:spPr>
          <a:xfrm>
            <a:off x="631200" y="5126534"/>
            <a:ext cx="2706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 smtClean="0">
                <a:latin typeface="Gill Sans Light" charset="0"/>
                <a:ea typeface="Gill Sans Light" charset="0"/>
                <a:cs typeface="Gill Sans Light" charset="0"/>
              </a:rPr>
              <a:t>Modello GRASP dell’ottica di STRIP</a:t>
            </a:r>
            <a:endParaRPr lang="it-IT" sz="1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25" name="CasellaDiTesto 24"/>
          <p:cNvSpPr txBox="1">
            <a:spLocks noChangeArrowheads="1"/>
          </p:cNvSpPr>
          <p:nvPr/>
        </p:nvSpPr>
        <p:spPr bwMode="auto">
          <a:xfrm>
            <a:off x="1113116" y="148283"/>
            <a:ext cx="69177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sz="4400" dirty="0" smtClean="0">
                <a:solidFill>
                  <a:schemeClr val="tx1"/>
                </a:solidFill>
              </a:rPr>
              <a:t>Simulazioni Classiche</a:t>
            </a:r>
            <a:endParaRPr lang="it-IT" sz="4400" dirty="0" smtClean="0">
              <a:solidFill>
                <a:schemeClr val="tx1"/>
              </a:solidFill>
            </a:endParaRPr>
          </a:p>
        </p:txBody>
      </p:sp>
      <p:sp>
        <p:nvSpPr>
          <p:cNvPr id="26" name="Segnaposto numero diapositiva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6</a:t>
            </a:fld>
            <a:endParaRPr lang="it-IT"/>
          </a:p>
        </p:txBody>
      </p:sp>
      <p:sp>
        <p:nvSpPr>
          <p:cNvPr id="27" name="CasellaDiTesto 26"/>
          <p:cNvSpPr txBox="1"/>
          <p:nvPr/>
        </p:nvSpPr>
        <p:spPr>
          <a:xfrm>
            <a:off x="2561577" y="1216571"/>
            <a:ext cx="4020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smtClean="0">
                <a:latin typeface="Gill Sans Light" charset="0"/>
                <a:ea typeface="Gill Sans Light" charset="0"/>
                <a:cs typeface="Gill Sans Light" charset="0"/>
              </a:rPr>
              <a:t>Simulazione dell’ottica </a:t>
            </a:r>
            <a:r>
              <a:rPr lang="it-IT" sz="2400" smtClean="0">
                <a:latin typeface="Gill Sans Light" charset="0"/>
                <a:ea typeface="Gill Sans Light" charset="0"/>
                <a:cs typeface="Gill Sans Light" charset="0"/>
              </a:rPr>
              <a:t>di STRIP </a:t>
            </a:r>
            <a:endParaRPr lang="it-IT" sz="240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39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/>
          <p:cNvSpPr txBox="1">
            <a:spLocks noChangeArrowheads="1"/>
          </p:cNvSpPr>
          <p:nvPr/>
        </p:nvSpPr>
        <p:spPr bwMode="auto">
          <a:xfrm>
            <a:off x="1113116" y="148283"/>
            <a:ext cx="69177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sz="4400" dirty="0" smtClean="0">
                <a:solidFill>
                  <a:schemeClr val="tx1"/>
                </a:solidFill>
              </a:rPr>
              <a:t>Simulazioni Classiche</a:t>
            </a:r>
            <a:endParaRPr lang="it-IT" sz="4400" dirty="0" smtClean="0">
              <a:solidFill>
                <a:schemeClr val="tx1"/>
              </a:solidFill>
            </a:endParaRPr>
          </a:p>
        </p:txBody>
      </p:sp>
      <p:sp>
        <p:nvSpPr>
          <p:cNvPr id="26" name="Segnaposto numero diapositiva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7</a:t>
            </a:fld>
            <a:endParaRPr lang="it-IT"/>
          </a:p>
        </p:txBody>
      </p:sp>
      <p:sp>
        <p:nvSpPr>
          <p:cNvPr id="2" name="CasellaDiTesto 1"/>
          <p:cNvSpPr txBox="1"/>
          <p:nvPr/>
        </p:nvSpPr>
        <p:spPr>
          <a:xfrm>
            <a:off x="2110492" y="1260388"/>
            <a:ext cx="472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mtClean="0">
                <a:latin typeface="Gill Sans Light" charset="0"/>
                <a:ea typeface="Gill Sans Light" charset="0"/>
                <a:cs typeface="Gill Sans Light" charset="0"/>
              </a:rPr>
              <a:t>Per ogni posizione vengono creati i seguenti grafici</a:t>
            </a:r>
            <a:endParaRPr lang="it-IT"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63" y="1972384"/>
            <a:ext cx="3726657" cy="2990991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63" y="1972385"/>
            <a:ext cx="3726657" cy="2990991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78" y="1972384"/>
            <a:ext cx="3624631" cy="2990992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79" y="1972384"/>
            <a:ext cx="3624630" cy="2990991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1497814" y="5098340"/>
            <a:ext cx="2148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smtClean="0">
                <a:latin typeface="Gill Sans Light" charset="0"/>
                <a:ea typeface="Gill Sans Light" charset="0"/>
                <a:cs typeface="Gill Sans Light" charset="0"/>
              </a:rPr>
              <a:t>Componente Co-polare</a:t>
            </a:r>
            <a:endParaRPr lang="it-IT" sz="160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5447418" y="5098340"/>
            <a:ext cx="2148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smtClean="0">
                <a:latin typeface="Gill Sans Light" charset="0"/>
                <a:ea typeface="Gill Sans Light" charset="0"/>
                <a:cs typeface="Gill Sans Light" charset="0"/>
              </a:rPr>
              <a:t>Componente Co-polare</a:t>
            </a:r>
            <a:endParaRPr lang="it-IT" sz="160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1792851" y="5796298"/>
            <a:ext cx="555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smtClean="0">
                <a:latin typeface="Gill Sans Light" charset="0"/>
                <a:ea typeface="Gill Sans Light" charset="0"/>
                <a:cs typeface="Gill Sans Light" charset="0"/>
              </a:rPr>
              <a:t>A partire da questi vengono ricavati i parametri </a:t>
            </a:r>
            <a:r>
              <a:rPr lang="it-IT" smtClean="0">
                <a:latin typeface="Gill Sans Light" charset="0"/>
                <a:ea typeface="Gill Sans Light" charset="0"/>
                <a:cs typeface="Gill Sans Light" charset="0"/>
              </a:rPr>
              <a:t>di interesse</a:t>
            </a:r>
            <a:endParaRPr lang="it-IT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62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>
            <a:spLocks noChangeArrowheads="1"/>
          </p:cNvSpPr>
          <p:nvPr/>
        </p:nvSpPr>
        <p:spPr bwMode="auto">
          <a:xfrm>
            <a:off x="1113116" y="148283"/>
            <a:ext cx="69177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sz="4400" dirty="0" smtClean="0">
                <a:solidFill>
                  <a:schemeClr val="tx1"/>
                </a:solidFill>
              </a:rPr>
              <a:t>Simulazioni Classiche</a:t>
            </a:r>
            <a:endParaRPr lang="it-IT" sz="4400" dirty="0" smtClean="0">
              <a:solidFill>
                <a:schemeClr val="tx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1808454" y="1326956"/>
            <a:ext cx="5527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dirty="0" smtClean="0">
                <a:latin typeface="Gill Sans" charset="0"/>
                <a:ea typeface="Gill Sans" charset="0"/>
                <a:cs typeface="Gill Sans" charset="0"/>
              </a:rPr>
              <a:t>Necessità: cercare una via alternativa</a:t>
            </a:r>
            <a:endParaRPr lang="it-IT" sz="28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1497501" y="2564761"/>
            <a:ext cx="62658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>
                <a:latin typeface="Gill Sans Light" charset="0"/>
                <a:ea typeface="Gill Sans Light" charset="0"/>
                <a:cs typeface="Gill Sans Light" charset="0"/>
              </a:rPr>
              <a:t>Una rete neurale è in grado di prevedere i parametri di interesse più efficacemente di una classica interpolazione?</a:t>
            </a:r>
            <a:endParaRPr lang="it-IT" sz="28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328982" y="5092340"/>
            <a:ext cx="4602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dirty="0" smtClean="0">
                <a:latin typeface="Gill Sans Light" charset="0"/>
                <a:ea typeface="Gill Sans Light" charset="0"/>
                <a:cs typeface="Gill Sans Light" charset="0"/>
              </a:rPr>
              <a:t>Interpolazione vs Rete neurale</a:t>
            </a:r>
            <a:endParaRPr lang="it-IT" sz="28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cxnSp>
        <p:nvCxnSpPr>
          <p:cNvPr id="11" name="Connettore 2 10"/>
          <p:cNvCxnSpPr>
            <a:stCxn id="9" idx="2"/>
            <a:endCxn id="10" idx="0"/>
          </p:cNvCxnSpPr>
          <p:nvPr/>
        </p:nvCxnSpPr>
        <p:spPr>
          <a:xfrm>
            <a:off x="4630445" y="3949756"/>
            <a:ext cx="1" cy="11425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>
            <a:outerShdw dir="5400000" rotWithShape="0">
              <a:srgbClr val="000000">
                <a:alpha val="77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193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>
            <a:spLocks noChangeArrowheads="1"/>
          </p:cNvSpPr>
          <p:nvPr/>
        </p:nvSpPr>
        <p:spPr bwMode="auto">
          <a:xfrm>
            <a:off x="1113116" y="148283"/>
            <a:ext cx="69177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it-IT" sz="4400" dirty="0" smtClean="0">
                <a:solidFill>
                  <a:schemeClr val="tx1"/>
                </a:solidFill>
              </a:rPr>
              <a:t>Interpolazione</a:t>
            </a:r>
            <a:endParaRPr lang="it-IT" sz="4400" dirty="0" smtClean="0">
              <a:solidFill>
                <a:schemeClr val="tx1"/>
              </a:solidFill>
            </a:endParaRPr>
          </a:p>
        </p:txBody>
      </p:sp>
      <p:sp>
        <p:nvSpPr>
          <p:cNvPr id="5" name="Segnaposto contenuto 20"/>
          <p:cNvSpPr>
            <a:spLocks noGrp="1"/>
          </p:cNvSpPr>
          <p:nvPr>
            <p:ph sz="half" idx="1"/>
          </p:nvPr>
        </p:nvSpPr>
        <p:spPr>
          <a:xfrm>
            <a:off x="1113116" y="1143000"/>
            <a:ext cx="2570205" cy="119712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it-IT" sz="2300" dirty="0" smtClean="0">
                <a:latin typeface="Gill Sans Light" charset="0"/>
                <a:ea typeface="Gill Sans Light" charset="0"/>
                <a:cs typeface="Gill Sans Light" charset="0"/>
              </a:rPr>
              <a:t>Interp2d</a:t>
            </a:r>
            <a:endParaRPr lang="it-IT" sz="4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it-IT" sz="1900" dirty="0" smtClean="0">
                <a:latin typeface="Gill Sans Light" charset="0"/>
                <a:ea typeface="Gill Sans Light" charset="0"/>
                <a:cs typeface="Gill Sans Light" charset="0"/>
              </a:rPr>
              <a:t>Modulo </a:t>
            </a:r>
            <a:r>
              <a:rPr lang="it-IT" sz="1900" dirty="0" err="1" smtClean="0">
                <a:latin typeface="Gill Sans Light" charset="0"/>
                <a:ea typeface="Gill Sans Light" charset="0"/>
                <a:cs typeface="Gill Sans Light" charset="0"/>
              </a:rPr>
              <a:t>scipy.interpolate</a:t>
            </a:r>
            <a:endParaRPr lang="it-IT" sz="19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it-IT" sz="1900" dirty="0" smtClean="0">
                <a:latin typeface="Gill Sans Light" charset="0"/>
                <a:ea typeface="Gill Sans Light" charset="0"/>
                <a:cs typeface="Gill Sans Light" charset="0"/>
              </a:rPr>
              <a:t>Interpolazione lineare</a:t>
            </a:r>
          </a:p>
        </p:txBody>
      </p:sp>
      <p:sp>
        <p:nvSpPr>
          <p:cNvPr id="6" name="Segnaposto contenuto 20"/>
          <p:cNvSpPr txBox="1">
            <a:spLocks/>
          </p:cNvSpPr>
          <p:nvPr/>
        </p:nvSpPr>
        <p:spPr>
          <a:xfrm>
            <a:off x="5596602" y="1143000"/>
            <a:ext cx="2434281" cy="1197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2100" dirty="0" smtClean="0">
                <a:latin typeface="Gill Sans Light" charset="0"/>
                <a:ea typeface="Gill Sans Light" charset="0"/>
                <a:cs typeface="Gill Sans Light" charset="0"/>
              </a:rPr>
              <a:t>Curve </a:t>
            </a:r>
            <a:r>
              <a:rPr lang="it-IT" sz="2100" dirty="0" err="1" smtClean="0">
                <a:latin typeface="Gill Sans Light" charset="0"/>
                <a:ea typeface="Gill Sans Light" charset="0"/>
                <a:cs typeface="Gill Sans Light" charset="0"/>
              </a:rPr>
              <a:t>Fit</a:t>
            </a:r>
            <a:endParaRPr lang="it-IT" sz="21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1800" dirty="0" smtClean="0">
                <a:latin typeface="Gill Sans Light" charset="0"/>
                <a:ea typeface="Gill Sans Light" charset="0"/>
                <a:cs typeface="Gill Sans Light" charset="0"/>
              </a:rPr>
              <a:t>Modulo </a:t>
            </a:r>
            <a:r>
              <a:rPr lang="it-IT" sz="1800" dirty="0" err="1" smtClean="0">
                <a:latin typeface="Gill Sans Light" charset="0"/>
                <a:ea typeface="Gill Sans Light" charset="0"/>
                <a:cs typeface="Gill Sans Light" charset="0"/>
              </a:rPr>
              <a:t>scipy.optimize</a:t>
            </a:r>
            <a:endParaRPr lang="it-IT" sz="18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1800" dirty="0" err="1" smtClean="0">
                <a:latin typeface="Gill Sans Light" charset="0"/>
                <a:ea typeface="Gill Sans Light" charset="0"/>
                <a:cs typeface="Gill Sans Light" charset="0"/>
              </a:rPr>
              <a:t>Fit</a:t>
            </a:r>
            <a:r>
              <a:rPr lang="it-IT" sz="1800" dirty="0" smtClean="0">
                <a:latin typeface="Gill Sans Light" charset="0"/>
                <a:ea typeface="Gill Sans Light" charset="0"/>
                <a:cs typeface="Gill Sans Light" charset="0"/>
              </a:rPr>
              <a:t> su paraboloide</a:t>
            </a:r>
            <a:endParaRPr lang="it-IT" sz="1800" dirty="0" smtClean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2" b="3748"/>
          <a:stretch/>
        </p:blipFill>
        <p:spPr>
          <a:xfrm>
            <a:off x="2389486" y="2340122"/>
            <a:ext cx="4365026" cy="4033661"/>
          </a:xfrm>
          <a:prstGeom prst="rect">
            <a:avLst/>
          </a:prstGeom>
        </p:spPr>
      </p:pic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B7461-C5D3-E648-BE10-13EEAA8A965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890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3408</TotalTime>
  <Words>463</Words>
  <Application>Microsoft Macintosh PowerPoint</Application>
  <PresentationFormat>Presentazione su schermo (4:3)</PresentationFormat>
  <Paragraphs>129</Paragraphs>
  <Slides>21</Slides>
  <Notes>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9" baseType="lpstr">
      <vt:lpstr>.AppleSystemUIFont</vt:lpstr>
      <vt:lpstr>Calibri Light</vt:lpstr>
      <vt:lpstr>Gill Sans</vt:lpstr>
      <vt:lpstr>Gill Sans Leggero</vt:lpstr>
      <vt:lpstr>Gill Sans Light</vt:lpstr>
      <vt:lpstr>ヒラギノ角ゴ ProN W3</vt:lpstr>
      <vt:lpstr>Arial</vt:lpstr>
      <vt:lpstr>Office Theme</vt:lpstr>
      <vt:lpstr>Stima delle proprietà di sistemi ottici nelle microonde tramite l'utilizzo di reti neurali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Grazie per l’attenzione!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Eleonora Gatti</dc:creator>
  <cp:lastModifiedBy>Eleonora Gatti</cp:lastModifiedBy>
  <cp:revision>75</cp:revision>
  <dcterms:created xsi:type="dcterms:W3CDTF">2020-07-07T15:01:11Z</dcterms:created>
  <dcterms:modified xsi:type="dcterms:W3CDTF">2020-07-12T16:51:06Z</dcterms:modified>
</cp:coreProperties>
</file>